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7" r:id="rId6"/>
    <p:sldId id="271" r:id="rId7"/>
    <p:sldId id="270" r:id="rId8"/>
    <p:sldId id="269" r:id="rId9"/>
    <p:sldId id="268" r:id="rId10"/>
    <p:sldId id="272" r:id="rId11"/>
    <p:sldId id="27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97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9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4746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88211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91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78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8325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60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661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81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285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1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92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087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558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89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53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4B0A1-F35D-4B4C-BCDD-37473496F3A0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186B5-6E86-4A51-8936-CB8D31899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034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4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6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D7685-1614-234C-0AC3-08CC7C47E4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854201"/>
            <a:ext cx="8791575" cy="1655762"/>
          </a:xfrm>
        </p:spPr>
        <p:txBody>
          <a:bodyPr/>
          <a:lstStyle/>
          <a:p>
            <a:r>
              <a:rPr lang="en-US" dirty="0"/>
              <a:t>File Operations and Program Line Count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A7A572-3118-C015-8BE5-143047C0E5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A Basic Introduction to Handling Files in Python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669889-91A2-3516-C77F-F93C9510FAE8}"/>
              </a:ext>
            </a:extLst>
          </p:cNvPr>
          <p:cNvSpPr txBox="1"/>
          <p:nvPr/>
        </p:nvSpPr>
        <p:spPr>
          <a:xfrm>
            <a:off x="7022970" y="4429919"/>
            <a:ext cx="4062952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By: Rushikesh Rahul Chavhan</a:t>
            </a:r>
          </a:p>
          <a:p>
            <a:r>
              <a:rPr lang="en-US" sz="2500" dirty="0"/>
              <a:t>PRN: 202401070088</a:t>
            </a:r>
          </a:p>
          <a:p>
            <a:r>
              <a:rPr lang="en-US" sz="2500" dirty="0"/>
              <a:t>Roll No: ET2-16</a:t>
            </a:r>
          </a:p>
          <a:p>
            <a:endParaRPr lang="en-US" dirty="0"/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2FF679D2-4BEE-1D05-F8F5-26ECFE5BD5C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8772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49280"/>
    </mc:Choice>
    <mc:Fallback>
      <p:transition advTm="49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16302-74D6-1579-88A2-3800A885B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917A5-2E92-E93E-7851-659D4CE59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618518"/>
            <a:ext cx="9905998" cy="795503"/>
          </a:xfrm>
        </p:spPr>
        <p:txBody>
          <a:bodyPr>
            <a:normAutofit/>
          </a:bodyPr>
          <a:lstStyle/>
          <a:p>
            <a:r>
              <a:rPr lang="en-US" b="1" dirty="0"/>
              <a:t>Summary</a:t>
            </a:r>
            <a:endParaRPr lang="en-US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85B0AC3-7F06-864E-9BDA-048FDCBDFA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374" y="1397384"/>
            <a:ext cx="9766169" cy="381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File operations allow reading, writing, and modifying files.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with open() to handle files safely.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 provides different modes ('r', 'w', 'a') for file handling.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Line count can be obtained using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readlines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() and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().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D3A22E0-87EE-31A3-7298-E1D978B1C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78855C10-0B9A-6608-884D-644874E967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45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047C4-06F1-2892-698C-B562CCE20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2932" y="2173941"/>
            <a:ext cx="3846136" cy="2068121"/>
          </a:xfrm>
        </p:spPr>
        <p:txBody>
          <a:bodyPr>
            <a:normAutofit/>
          </a:bodyPr>
          <a:lstStyle/>
          <a:p>
            <a:r>
              <a:rPr lang="en-US" sz="5000" b="1" dirty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419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B3DCF-AD42-B37C-D1F3-FB90EB6B6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618518"/>
            <a:ext cx="9905998" cy="795503"/>
          </a:xfrm>
        </p:spPr>
        <p:txBody>
          <a:bodyPr>
            <a:normAutofit/>
          </a:bodyPr>
          <a:lstStyle/>
          <a:p>
            <a:r>
              <a:rPr lang="en-US" b="1" dirty="0"/>
              <a:t>Introduction to File Operations</a:t>
            </a:r>
            <a:endParaRPr lang="en-US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CFD69463-DCF8-C463-EC79-2BEE15F48D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374" y="1689770"/>
            <a:ext cx="9766169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Files are used to store data permanently.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 provides built-in functions for handling files.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Common file operations include reading, writing, and appending data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E9D8857B-0BDF-E366-27BA-B616911562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8" name="Audio 47">
            <a:hlinkClick r:id="" action="ppaction://media"/>
            <a:extLst>
              <a:ext uri="{FF2B5EF4-FFF2-40B4-BE49-F238E27FC236}">
                <a16:creationId xmlns:a16="http://schemas.microsoft.com/office/drawing/2014/main" id="{F4046322-5CD8-C74D-AB62-28C20CD0EDE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78120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235"/>
    </mc:Choice>
    <mc:Fallback>
      <p:transition advTm="50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  <p:bldLst>
      <p:bldP spid="2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42706-24CB-D725-BAED-278FFA434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90" y="618518"/>
            <a:ext cx="9905998" cy="984039"/>
          </a:xfrm>
        </p:spPr>
        <p:txBody>
          <a:bodyPr/>
          <a:lstStyle/>
          <a:p>
            <a:r>
              <a:rPr lang="sv-SE" b="1" dirty="0"/>
              <a:t>File Handling Modes in Python</a:t>
            </a:r>
            <a:endParaRPr lang="en-US" dirty="0"/>
          </a:p>
        </p:txBody>
      </p:sp>
      <p:graphicFrame>
        <p:nvGraphicFramePr>
          <p:cNvPr id="19" name="Content Placeholder 18">
            <a:extLst>
              <a:ext uri="{FF2B5EF4-FFF2-40B4-BE49-F238E27FC236}">
                <a16:creationId xmlns:a16="http://schemas.microsoft.com/office/drawing/2014/main" id="{B769F1AA-C9A1-4D31-D66E-4C6A5D5A7C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7895748"/>
              </p:ext>
            </p:extLst>
          </p:nvPr>
        </p:nvGraphicFramePr>
        <p:xfrm>
          <a:off x="1172867" y="1602557"/>
          <a:ext cx="9897343" cy="4035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4343">
                  <a:extLst>
                    <a:ext uri="{9D8B030D-6E8A-4147-A177-3AD203B41FA5}">
                      <a16:colId xmlns:a16="http://schemas.microsoft.com/office/drawing/2014/main" val="3560668386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1260129850"/>
                    </a:ext>
                  </a:extLst>
                </a:gridCol>
              </a:tblGrid>
              <a:tr h="618042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>
                              <a:lumMod val="50000"/>
                              <a:lumOff val="50000"/>
                            </a:schemeClr>
                          </a:solidFill>
                        </a:rPr>
                        <a:t>Mode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>
                              <a:lumMod val="50000"/>
                              <a:lumOff val="50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5000880"/>
                  </a:ext>
                </a:extLst>
              </a:tr>
              <a:tr h="618042">
                <a:tc>
                  <a:txBody>
                    <a:bodyPr/>
                    <a:lstStyle/>
                    <a:p>
                      <a:r>
                        <a:rPr lang="en-US" sz="2800"/>
                        <a:t>'r'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Read mode (default)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8037535"/>
                  </a:ext>
                </a:extLst>
              </a:tr>
              <a:tr h="618042">
                <a:tc>
                  <a:txBody>
                    <a:bodyPr/>
                    <a:lstStyle/>
                    <a:p>
                      <a:r>
                        <a:rPr lang="en-US" sz="2800"/>
                        <a:t>'w'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Write mode (overwrites file)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5566346"/>
                  </a:ext>
                </a:extLst>
              </a:tr>
              <a:tr h="618042">
                <a:tc>
                  <a:txBody>
                    <a:bodyPr/>
                    <a:lstStyle/>
                    <a:p>
                      <a:r>
                        <a:rPr lang="en-US" sz="2800"/>
                        <a:t>'a'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Append mode (adds data to existing file)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6772146"/>
                  </a:ext>
                </a:extLst>
              </a:tr>
              <a:tr h="618042">
                <a:tc>
                  <a:txBody>
                    <a:bodyPr/>
                    <a:lstStyle/>
                    <a:p>
                      <a:r>
                        <a:rPr lang="en-US" sz="2800"/>
                        <a:t>'rb'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Read binary mode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1209792"/>
                  </a:ext>
                </a:extLst>
              </a:tr>
              <a:tr h="618042">
                <a:tc>
                  <a:txBody>
                    <a:bodyPr/>
                    <a:lstStyle/>
                    <a:p>
                      <a:r>
                        <a:rPr lang="en-US" sz="2800"/>
                        <a:t>'wb'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Write binary mode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0829126"/>
                  </a:ext>
                </a:extLst>
              </a:tr>
            </a:tbl>
          </a:graphicData>
        </a:graphic>
      </p:graphicFrame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BEA15C79-C203-0965-B803-958EAEB012A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34402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48780"/>
    </mc:Choice>
    <mc:Fallback>
      <p:transition advTm="48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BA0AF-578A-DE1F-68EA-7CA958344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78731"/>
            <a:ext cx="9905998" cy="854322"/>
          </a:xfrm>
        </p:spPr>
        <p:txBody>
          <a:bodyPr/>
          <a:lstStyle/>
          <a:p>
            <a:r>
              <a:rPr lang="en-US" b="1" dirty="0"/>
              <a:t>Opening and Closing a File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ADD88CA-00F7-8AEC-7B18-729A16427D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6148502"/>
              </p:ext>
            </p:extLst>
          </p:nvPr>
        </p:nvGraphicFramePr>
        <p:xfrm>
          <a:off x="1141411" y="1825282"/>
          <a:ext cx="9906000" cy="1798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0">
                  <a:extLst>
                    <a:ext uri="{9D8B030D-6E8A-4147-A177-3AD203B41FA5}">
                      <a16:colId xmlns:a16="http://schemas.microsoft.com/office/drawing/2014/main" val="2338667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file = open('example.txt', 'r')  # Open file in read mode</a:t>
                      </a:r>
                    </a:p>
                    <a:p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contentn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= 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file.read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  # Read content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print(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contet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file.close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  # Close the file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59880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3A1F2F6-8AA6-1C27-6FE3-0F0A155A962E}"/>
              </a:ext>
            </a:extLst>
          </p:cNvPr>
          <p:cNvSpPr txBox="1"/>
          <p:nvPr/>
        </p:nvSpPr>
        <p:spPr>
          <a:xfrm>
            <a:off x="1141411" y="4006392"/>
            <a:ext cx="888947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</a:rPr>
              <a:t>Always close the file after use to free system resources.</a:t>
            </a:r>
          </a:p>
          <a:p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A4E4B1C-EA3B-A797-DB04-5F8DFC57675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155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4615"/>
    </mc:Choice>
    <mc:Fallback>
      <p:transition advTm="34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AE8CD-B48A-1DCC-E451-34281D1EA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FB322-CFC0-5FCE-7FB6-277841803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091"/>
            <a:ext cx="9905998" cy="937095"/>
          </a:xfrm>
        </p:spPr>
        <p:txBody>
          <a:bodyPr>
            <a:normAutofit/>
          </a:bodyPr>
          <a:lstStyle/>
          <a:p>
            <a:r>
              <a:rPr lang="en-US" b="1" dirty="0"/>
              <a:t>Using "with open" for Safer File Handling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070AF10-6B35-9AE2-8961-890DCD1E54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72521"/>
              </p:ext>
            </p:extLst>
          </p:nvPr>
        </p:nvGraphicFramePr>
        <p:xfrm>
          <a:off x="1141411" y="1825282"/>
          <a:ext cx="99060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0">
                  <a:extLst>
                    <a:ext uri="{9D8B030D-6E8A-4147-A177-3AD203B41FA5}">
                      <a16:colId xmlns:a16="http://schemas.microsoft.com/office/drawing/2014/main" val="2338667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 open('example.txt', 'r') as file: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content = 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file.read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   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print(content)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59880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4BE6AF0-ECEF-DFEA-2B92-6F19CC038F4D}"/>
              </a:ext>
            </a:extLst>
          </p:cNvPr>
          <p:cNvSpPr txBox="1"/>
          <p:nvPr/>
        </p:nvSpPr>
        <p:spPr>
          <a:xfrm>
            <a:off x="1141411" y="4006392"/>
            <a:ext cx="88894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</a:rPr>
              <a:t>The with statement automatically closes the file after execution.</a:t>
            </a: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F407304-3E5F-8409-6F70-B5FBBD0B85D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07774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7088"/>
    </mc:Choice>
    <mc:Fallback>
      <p:transition advTm="27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D7B3C-E941-B48B-8F90-02BA9AC6C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CBF04-C1D4-E31D-A248-D648AEEC1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091"/>
            <a:ext cx="9905998" cy="937095"/>
          </a:xfrm>
        </p:spPr>
        <p:txBody>
          <a:bodyPr>
            <a:normAutofit/>
          </a:bodyPr>
          <a:lstStyle/>
          <a:p>
            <a:r>
              <a:rPr lang="en-US" b="1" dirty="0"/>
              <a:t>Writing to a File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C303C86-DC69-9DA5-BB9F-985BE5C925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8485667"/>
              </p:ext>
            </p:extLst>
          </p:nvPr>
        </p:nvGraphicFramePr>
        <p:xfrm>
          <a:off x="1141411" y="1825282"/>
          <a:ext cx="9906000" cy="94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0">
                  <a:extLst>
                    <a:ext uri="{9D8B030D-6E8A-4147-A177-3AD203B41FA5}">
                      <a16:colId xmlns:a16="http://schemas.microsoft.com/office/drawing/2014/main" val="2338667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 open('example.txt', 'w') as file:       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file.write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("Hello, Python!")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59880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8E1F8CA-BA7E-E377-7A18-703AAD880749}"/>
              </a:ext>
            </a:extLst>
          </p:cNvPr>
          <p:cNvSpPr txBox="1"/>
          <p:nvPr/>
        </p:nvSpPr>
        <p:spPr>
          <a:xfrm>
            <a:off x="1141411" y="3167390"/>
            <a:ext cx="8889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</a:rPr>
              <a:t>This will overwrite the file content.</a:t>
            </a: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A482915-FB27-3ADD-AB4E-E30C3F8AED4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05493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6691"/>
    </mc:Choice>
    <mc:Fallback>
      <p:transition advTm="26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BAA97-7E11-05CA-5E82-9D1D2F55C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65A0F-1510-6B69-3053-D965C985E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091"/>
            <a:ext cx="9905998" cy="937095"/>
          </a:xfrm>
        </p:spPr>
        <p:txBody>
          <a:bodyPr>
            <a:normAutofit/>
          </a:bodyPr>
          <a:lstStyle/>
          <a:p>
            <a:r>
              <a:rPr lang="en-US" b="1" dirty="0"/>
              <a:t>Appending to a File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9F1803-706C-01FF-6BC2-98B7BEB9C2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4176318"/>
              </p:ext>
            </p:extLst>
          </p:nvPr>
        </p:nvGraphicFramePr>
        <p:xfrm>
          <a:off x="1141411" y="1825282"/>
          <a:ext cx="9906000" cy="94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0">
                  <a:extLst>
                    <a:ext uri="{9D8B030D-6E8A-4147-A177-3AD203B41FA5}">
                      <a16:colId xmlns:a16="http://schemas.microsoft.com/office/drawing/2014/main" val="2338667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 open('example.txt', 'a') as file:    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file.write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("\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nThis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is an additional line.")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59880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826358C-79BF-A93F-69B4-178B6ED5F4B4}"/>
              </a:ext>
            </a:extLst>
          </p:cNvPr>
          <p:cNvSpPr txBox="1"/>
          <p:nvPr/>
        </p:nvSpPr>
        <p:spPr>
          <a:xfrm>
            <a:off x="1141411" y="3167390"/>
            <a:ext cx="8889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</a:rPr>
              <a:t>Appends new content without deleting existing data.</a:t>
            </a: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C1AD4C9-053A-D8E0-CEE2-325F6DBDD0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398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291"/>
    </mc:Choice>
    <mc:Fallback>
      <p:transition advTm="5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4CBD04-12AE-7AC2-BD0F-52A27E734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3B6DA-D830-DA7C-FFAA-9417B4C50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091"/>
            <a:ext cx="9905998" cy="937095"/>
          </a:xfrm>
        </p:spPr>
        <p:txBody>
          <a:bodyPr>
            <a:normAutofit/>
          </a:bodyPr>
          <a:lstStyle/>
          <a:p>
            <a:r>
              <a:rPr lang="en-US" b="1" dirty="0"/>
              <a:t>Counting the Number of Lines in a File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ACD0758-0BE8-3034-4B6B-AC3D3B8343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0530003"/>
              </p:ext>
            </p:extLst>
          </p:nvPr>
        </p:nvGraphicFramePr>
        <p:xfrm>
          <a:off x="1141411" y="1825282"/>
          <a:ext cx="9906000" cy="307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0">
                  <a:extLst>
                    <a:ext uri="{9D8B030D-6E8A-4147-A177-3AD203B41FA5}">
                      <a16:colId xmlns:a16="http://schemas.microsoft.com/office/drawing/2014/main" val="2338667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def 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count_lines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(filename):    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with open(filename, 'r') as file:       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lines = 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file.readlines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        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return 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len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(lines)</a:t>
                      </a:r>
                    </a:p>
                    <a:p>
                      <a:endParaRPr lang="en-US" sz="2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file_name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= 'example.txt’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print(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f"The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file has {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count_lines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file_name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)} lines.")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59880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E886B1C-C01D-51CD-EDEE-B4032BBE0084}"/>
              </a:ext>
            </a:extLst>
          </p:cNvPr>
          <p:cNvSpPr txBox="1"/>
          <p:nvPr/>
        </p:nvSpPr>
        <p:spPr>
          <a:xfrm>
            <a:off x="1141411" y="5184682"/>
            <a:ext cx="8889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</a:rPr>
              <a:t>Reads file and counts the number of lines.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01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F903F9-0B9B-B9DB-5EBF-4A05F1675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616FE-B999-C648-98B6-71DD321B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09091"/>
            <a:ext cx="9905998" cy="937095"/>
          </a:xfrm>
        </p:spPr>
        <p:txBody>
          <a:bodyPr>
            <a:normAutofit/>
          </a:bodyPr>
          <a:lstStyle/>
          <a:p>
            <a:r>
              <a:rPr lang="en-US" b="1" dirty="0"/>
              <a:t>Error Handling in File Operations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48DF13E-4D08-8E7D-E846-CE61CAAD58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4922326"/>
              </p:ext>
            </p:extLst>
          </p:nvPr>
        </p:nvGraphicFramePr>
        <p:xfrm>
          <a:off x="1141411" y="1825282"/>
          <a:ext cx="990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0">
                  <a:extLst>
                    <a:ext uri="{9D8B030D-6E8A-4147-A177-3AD203B41FA5}">
                      <a16:colId xmlns:a16="http://schemas.microsoft.com/office/drawing/2014/main" val="2338667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try:    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with open('non_existent_file.txt', 'r') as file:  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content = 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file.read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except </a:t>
                      </a: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FileNotFoundError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print("Error: File not found!")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59880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6864BA6-9C9D-59B7-708C-914204B2B293}"/>
              </a:ext>
            </a:extLst>
          </p:cNvPr>
          <p:cNvSpPr txBox="1"/>
          <p:nvPr/>
        </p:nvSpPr>
        <p:spPr>
          <a:xfrm>
            <a:off x="1141411" y="4392202"/>
            <a:ext cx="8889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</a:rPr>
              <a:t>Prevents crashes if the file does not exist.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726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15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|1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4|22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8.5|4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5.1|1.8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131</TotalTime>
  <Words>441</Words>
  <Application>Microsoft Office PowerPoint</Application>
  <PresentationFormat>Widescreen</PresentationFormat>
  <Paragraphs>70</Paragraphs>
  <Slides>11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Courier New</vt:lpstr>
      <vt:lpstr>Tw Cen MT</vt:lpstr>
      <vt:lpstr>Circuit</vt:lpstr>
      <vt:lpstr>File Operations and Program Line Count in Python</vt:lpstr>
      <vt:lpstr>Introduction to File Operations</vt:lpstr>
      <vt:lpstr>File Handling Modes in Python</vt:lpstr>
      <vt:lpstr>Opening and Closing a File</vt:lpstr>
      <vt:lpstr>Using "with open" for Safer File Handling</vt:lpstr>
      <vt:lpstr>Writing to a File</vt:lpstr>
      <vt:lpstr>Appending to a File</vt:lpstr>
      <vt:lpstr>Counting the Number of Lines in a File</vt:lpstr>
      <vt:lpstr>Error Handling in File Operations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Rushikesh Chavhan</dc:creator>
  <cp:lastModifiedBy>Rushikesh Chavhan</cp:lastModifiedBy>
  <cp:revision>4</cp:revision>
  <dcterms:created xsi:type="dcterms:W3CDTF">2025-04-02T17:04:06Z</dcterms:created>
  <dcterms:modified xsi:type="dcterms:W3CDTF">2025-04-02T19:15:52Z</dcterms:modified>
</cp:coreProperties>
</file>

<file path=docProps/thumbnail.jpeg>
</file>